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1" r:id="rId3"/>
    <p:sldId id="362" r:id="rId4"/>
    <p:sldId id="363" r:id="rId5"/>
    <p:sldId id="375" r:id="rId6"/>
    <p:sldId id="376" r:id="rId7"/>
    <p:sldId id="337" r:id="rId8"/>
    <p:sldId id="338" r:id="rId9"/>
    <p:sldId id="33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/>
    <p:restoredTop sz="94699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7927-3012-D742-9E9B-DD5E3CDBFC9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1EECF-4466-CA44-9B38-D322BCC87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73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E1ECF-FCD7-2544-BD28-B85EA2FC210C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28E94-58AE-0B4F-8F4E-E773BCE86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03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E502-28F2-B24D-84BB-85E86E32BB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2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E502-28F2-B24D-84BB-85E86E32BB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3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DA-CHROME_RGB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87" y="326158"/>
            <a:ext cx="3377513" cy="2163386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1" y="0"/>
            <a:ext cx="568410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30563"/>
            <a:ext cx="9144000" cy="412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541" y="569785"/>
            <a:ext cx="4801024" cy="3363783"/>
          </a:xfrm>
        </p:spPr>
        <p:txBody>
          <a:bodyPr/>
          <a:lstStyle>
            <a:lvl1pPr algn="l">
              <a:defRPr b="1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CFPB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9622" y="4290193"/>
            <a:ext cx="3331943" cy="160636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Paul D. Metrey</a:t>
            </a:r>
          </a:p>
          <a:p>
            <a:r>
              <a:rPr lang="en-US" dirty="0"/>
              <a:t>Vice President, Regulatory Affairs</a:t>
            </a:r>
          </a:p>
        </p:txBody>
      </p:sp>
      <p:pic>
        <p:nvPicPr>
          <p:cNvPr id="5" name="Picture 4" descr="NADA_tx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6" y="6263771"/>
            <a:ext cx="8050150" cy="17349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130563"/>
            <a:ext cx="9144000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537828"/>
            <a:ext cx="9144000" cy="5251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784865" y="4375784"/>
            <a:ext cx="102973" cy="13717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5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128016" cy="69129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ADA_t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7" y="6727050"/>
            <a:ext cx="4643394" cy="10007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4486" y="6734431"/>
            <a:ext cx="4139514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NADA_fla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68" y="95083"/>
            <a:ext cx="619257" cy="36576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6868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8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5300"/>
            <a:ext cx="82296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1" y="-1"/>
            <a:ext cx="128016" cy="69129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7" y="6727050"/>
            <a:ext cx="4643394" cy="100072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004486" y="6734431"/>
            <a:ext cx="4139514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NADA_fla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68" y="95083"/>
            <a:ext cx="619257" cy="365760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86868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23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-1"/>
            <a:ext cx="128016" cy="69129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DA_t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7" y="6727050"/>
            <a:ext cx="4643394" cy="10007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004486" y="6734431"/>
            <a:ext cx="4139514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57200" y="645300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spc="-15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NADA_fla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68" y="95083"/>
            <a:ext cx="619257" cy="36576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86868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5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-1" y="-1"/>
            <a:ext cx="128016" cy="69129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NADA_t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7" y="6727050"/>
            <a:ext cx="4643394" cy="10007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5004486" y="6734431"/>
            <a:ext cx="4139514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645300"/>
            <a:ext cx="82296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68" y="95083"/>
            <a:ext cx="619257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6868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37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-1"/>
            <a:ext cx="128016" cy="69129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NADA_t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7" y="6727050"/>
            <a:ext cx="4643394" cy="10007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695516" y="6432378"/>
            <a:ext cx="1176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#NADA2016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004486" y="6734431"/>
            <a:ext cx="4139514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57200" y="645300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spc="-15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NADA_fla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68" y="95083"/>
            <a:ext cx="619257" cy="3657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868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67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-1"/>
            <a:ext cx="128016" cy="69129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NADA_t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7" y="6727050"/>
            <a:ext cx="4643394" cy="10007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5004486" y="6734431"/>
            <a:ext cx="4139514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NADA_fla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68" y="95083"/>
            <a:ext cx="619257" cy="36576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86868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 userDrawn="1"/>
        </p:nvSpPr>
        <p:spPr>
          <a:xfrm>
            <a:off x="457200" y="2684162"/>
            <a:ext cx="8229600" cy="1215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spc="-15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0" i="0" dirty="0">
                <a:latin typeface="Trade Gothic LT Std Bold 2"/>
                <a:cs typeface="Trade Gothic LT Std Bold 2"/>
              </a:rPr>
              <a:t>Questions</a:t>
            </a:r>
          </a:p>
        </p:txBody>
      </p:sp>
      <p:pic>
        <p:nvPicPr>
          <p:cNvPr id="18" name="Picture 17" descr="Question.png"/>
          <p:cNvPicPr>
            <a:picLocks noChangeAspect="1"/>
          </p:cNvPicPr>
          <p:nvPr userDrawn="1"/>
        </p:nvPicPr>
        <p:blipFill>
          <a:blip r:embed="rId4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55" y="1229237"/>
            <a:ext cx="1844462" cy="39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-1"/>
            <a:ext cx="128016" cy="69129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NADA_t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7" y="6727050"/>
            <a:ext cx="4643394" cy="10007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5004486" y="6734431"/>
            <a:ext cx="4139514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NADA_fla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68" y="95083"/>
            <a:ext cx="619257" cy="3657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6868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NADA-CHROME_RGB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43" y="1946266"/>
            <a:ext cx="3377513" cy="21633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055048"/>
            <a:ext cx="9144000" cy="412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NADA_tx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6" y="6188256"/>
            <a:ext cx="8050150" cy="17349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055048"/>
            <a:ext cx="9144000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462313"/>
            <a:ext cx="9144000" cy="5251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27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3080"/>
            <a:ext cx="8229600" cy="96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44704" y="6446108"/>
            <a:ext cx="39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9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5" r:id="rId8"/>
    <p:sldLayoutId id="2147483657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 spc="-150">
          <a:solidFill>
            <a:schemeClr val="accent6">
              <a:lumMod val="75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ts val="1400"/>
        </a:spcBef>
        <a:buClr>
          <a:schemeClr val="accent1"/>
        </a:buClr>
        <a:buSzPct val="90000"/>
        <a:buFont typeface="Arial"/>
        <a:buChar char="•"/>
        <a:defRPr sz="32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1pPr>
      <a:lvl2pPr marL="742950" indent="-285750" algn="l" defTabSz="457200" rtl="0" eaLnBrk="1" latinLnBrk="0" hangingPunct="1">
        <a:spcBef>
          <a:spcPts val="800"/>
        </a:spcBef>
        <a:buClr>
          <a:schemeClr val="accent1"/>
        </a:buClr>
        <a:buSzPct val="90000"/>
        <a:buFont typeface="Arial"/>
        <a:buChar char="–"/>
        <a:defRPr sz="28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2pPr>
      <a:lvl3pPr marL="1143000" indent="-228600" algn="l" defTabSz="457200" rtl="0" eaLnBrk="1" latinLnBrk="0" hangingPunct="1">
        <a:spcBef>
          <a:spcPts val="600"/>
        </a:spcBef>
        <a:buClr>
          <a:schemeClr val="accent1"/>
        </a:buClr>
        <a:buSzPct val="90000"/>
        <a:buFont typeface="Arial"/>
        <a:buChar char="•"/>
        <a:defRPr sz="24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3pPr>
      <a:lvl4pPr marL="1600200" indent="-228600" algn="l" defTabSz="457200" rtl="0" eaLnBrk="1" latinLnBrk="0" hangingPunct="1">
        <a:spcBef>
          <a:spcPts val="500"/>
        </a:spcBef>
        <a:buClr>
          <a:schemeClr val="accent1"/>
        </a:buClr>
        <a:buSzPct val="90000"/>
        <a:buFont typeface="Arial"/>
        <a:buChar char="–"/>
        <a:defRPr sz="20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4pPr>
      <a:lvl5pPr marL="2057400" indent="-228600" algn="l" defTabSz="457200" rtl="0" eaLnBrk="1" latinLnBrk="0" hangingPunct="1">
        <a:spcBef>
          <a:spcPts val="500"/>
        </a:spcBef>
        <a:buClr>
          <a:schemeClr val="accent1"/>
        </a:buClr>
        <a:buSzPct val="90000"/>
        <a:buFont typeface="Arial"/>
        <a:buChar char="»"/>
        <a:defRPr sz="20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nrcl.safercar.gov/vin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Vehicle Recalls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622" y="4658878"/>
            <a:ext cx="3331943" cy="829813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US" sz="1400" b="1" dirty="0" smtClean="0"/>
              <a:t>Andrew D. Koblenz</a:t>
            </a:r>
            <a:endParaRPr lang="en-US" sz="1400" b="1" dirty="0"/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US" sz="1400" i="1" dirty="0" smtClean="0"/>
              <a:t>Executive Vice President, Legal </a:t>
            </a:r>
            <a:r>
              <a:rPr lang="en-US" sz="1400" i="1" dirty="0"/>
              <a:t>&amp; Regulatory </a:t>
            </a:r>
            <a:r>
              <a:rPr lang="en-US" sz="1400" i="1" dirty="0" smtClean="0"/>
              <a:t>Affairs, and General Counsel</a:t>
            </a:r>
            <a:endParaRPr lang="en-US" sz="1400" i="1" dirty="0"/>
          </a:p>
          <a:p>
            <a:pPr>
              <a:lnSpc>
                <a:spcPts val="1600"/>
              </a:lnSpc>
              <a:spcBef>
                <a:spcPts val="600"/>
              </a:spcBef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2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fety_Rec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/>
          <a:stretch/>
        </p:blipFill>
        <p:spPr>
          <a:xfrm>
            <a:off x="15676" y="0"/>
            <a:ext cx="9144000" cy="6490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1974" y="4868884"/>
            <a:ext cx="496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Recalls Update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"/>
          <a:stretch/>
        </p:blipFill>
        <p:spPr>
          <a:xfrm rot="358847">
            <a:off x="3981178" y="574073"/>
            <a:ext cx="5308858" cy="62964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"/>
          <a:stretch/>
        </p:blipFill>
        <p:spPr>
          <a:xfrm rot="21379623">
            <a:off x="601418" y="-235670"/>
            <a:ext cx="5315604" cy="65779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r="5630"/>
          <a:stretch/>
        </p:blipFill>
        <p:spPr>
          <a:xfrm>
            <a:off x="37707" y="1715680"/>
            <a:ext cx="9106293" cy="3308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204698">
            <a:off x="2073898" y="-292230"/>
            <a:ext cx="5203596" cy="6858000"/>
            <a:chOff x="2045616" y="0"/>
            <a:chExt cx="5203596" cy="6858000"/>
          </a:xfrm>
        </p:grpSpPr>
        <p:sp>
          <p:nvSpPr>
            <p:cNvPr id="4" name="Rectangle 3"/>
            <p:cNvSpPr/>
            <p:nvPr/>
          </p:nvSpPr>
          <p:spPr>
            <a:xfrm>
              <a:off x="2055043" y="0"/>
              <a:ext cx="5194169" cy="685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2045616" y="0"/>
              <a:ext cx="5203596" cy="68580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29555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1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fety_Rec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/>
          <a:stretch/>
        </p:blipFill>
        <p:spPr>
          <a:xfrm>
            <a:off x="15676" y="0"/>
            <a:ext cx="9144000" cy="6490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1974" y="4868884"/>
            <a:ext cx="496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Recalls Update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8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FTC Advertising </a:t>
            </a:r>
            <a:r>
              <a:rPr lang="en-US" dirty="0" smtClean="0"/>
              <a:t>Enforcement/Recalls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7"/>
          <a:stretch/>
        </p:blipFill>
        <p:spPr>
          <a:xfrm>
            <a:off x="2390220" y="3784194"/>
            <a:ext cx="4355659" cy="2698901"/>
          </a:xfrm>
          <a:prstGeom prst="rect">
            <a:avLst/>
          </a:prstGeom>
        </p:spPr>
      </p:pic>
      <p:pic>
        <p:nvPicPr>
          <p:cNvPr id="6" name="Picture 2" descr="https://www.ftc.gov/sites/all/themes/ftc/images/FTCLogo_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67" y="2201462"/>
            <a:ext cx="5457149" cy="10080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812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It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872" y="1979776"/>
            <a:ext cx="782609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Used vehicle ads,</a:t>
            </a:r>
          </a:p>
          <a:p>
            <a:pPr marL="0" indent="0">
              <a:buNone/>
            </a:pPr>
            <a:r>
              <a:rPr lang="en-US" sz="2400" dirty="0"/>
              <a:t>involving safety inspection claim,</a:t>
            </a:r>
          </a:p>
          <a:p>
            <a:pPr marL="0" indent="0">
              <a:buNone/>
            </a:pPr>
            <a:r>
              <a:rPr lang="en-US" sz="2400" dirty="0"/>
              <a:t>in which certain advertised vehicles were subject to open safety recall, and</a:t>
            </a:r>
          </a:p>
          <a:p>
            <a:pPr marL="0" indent="0">
              <a:buNone/>
            </a:pPr>
            <a:r>
              <a:rPr lang="en-US" sz="2400" dirty="0"/>
              <a:t>this fact was not disclosed to consumer.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112517"/>
            <a:ext cx="457200" cy="460843"/>
          </a:xfrm>
          <a:prstGeom prst="rect">
            <a:avLst/>
          </a:prstGeom>
        </p:spPr>
        <p:txBody>
          <a:bodyPr/>
          <a:lstStyle/>
          <a:p>
            <a:pPr algn="ctr"/>
            <a:fld id="{01B49632-E5A2-7F41-8AA7-3CFE8A6FB90B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algn="ctr"/>
              <a:t>8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51"/>
          <a:stretch/>
        </p:blipFill>
        <p:spPr>
          <a:xfrm>
            <a:off x="542693" y="2017099"/>
            <a:ext cx="401444" cy="369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9" r="53732"/>
          <a:stretch/>
        </p:blipFill>
        <p:spPr>
          <a:xfrm>
            <a:off x="520391" y="2578376"/>
            <a:ext cx="401444" cy="369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8" r="26493"/>
          <a:stretch/>
        </p:blipFill>
        <p:spPr>
          <a:xfrm>
            <a:off x="520391" y="3128504"/>
            <a:ext cx="401444" cy="369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6" r="-745"/>
          <a:stretch/>
        </p:blipFill>
        <p:spPr>
          <a:xfrm>
            <a:off x="520391" y="4035839"/>
            <a:ext cx="401444" cy="3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FTC’s </a:t>
            </a:r>
            <a:r>
              <a:rPr lang="en-US" i="1" dirty="0"/>
              <a:t>Proposed</a:t>
            </a:r>
            <a:r>
              <a:rPr lang="en-US" dirty="0"/>
              <a:t> Remedy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65" y="1683944"/>
            <a:ext cx="8490017" cy="4713153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lphaUcPeriod"/>
            </a:pPr>
            <a:r>
              <a:rPr lang="en-US" sz="2000" dirty="0"/>
              <a:t>Ensure that advertised vehicles are NOT subject to open safety recall, or</a:t>
            </a:r>
          </a:p>
          <a:p>
            <a:pPr marL="457200" indent="-457200">
              <a:buClr>
                <a:srgbClr val="C00000"/>
              </a:buClr>
              <a:buFont typeface="+mj-lt"/>
              <a:buAutoNum type="alphaUcPeriod"/>
            </a:pPr>
            <a:r>
              <a:rPr lang="en-US" sz="2000" dirty="0"/>
              <a:t>Ensure the following –</a:t>
            </a:r>
          </a:p>
          <a:p>
            <a:pPr marL="914400" lvl="1" indent="-515938">
              <a:buClr>
                <a:srgbClr val="C00000"/>
              </a:buClr>
              <a:buFont typeface="+mj-lt"/>
              <a:buAutoNum type="arabicParenR"/>
            </a:pPr>
            <a:r>
              <a:rPr lang="en-US" sz="2000" dirty="0"/>
              <a:t>Include disclosure in used vehicle ads making a safety inspection claim stating –</a:t>
            </a:r>
          </a:p>
          <a:p>
            <a:pPr marL="1371600" lvl="2" indent="-457200">
              <a:buClr>
                <a:srgbClr val="C00000"/>
              </a:buClr>
              <a:buFont typeface="+mj-lt"/>
              <a:buAutoNum type="alphaLcParenR"/>
            </a:pPr>
            <a:r>
              <a:rPr lang="en-US" sz="2000" dirty="0"/>
              <a:t>that vehicle may be subject to an open safety recall, and</a:t>
            </a:r>
          </a:p>
          <a:p>
            <a:pPr marL="1371600" lvl="2" indent="-457200">
              <a:buClr>
                <a:srgbClr val="C00000"/>
              </a:buClr>
              <a:buFont typeface="+mj-lt"/>
              <a:buAutoNum type="alphaLcParenR"/>
            </a:pPr>
            <a:r>
              <a:rPr lang="en-US" sz="2000" dirty="0"/>
              <a:t>how consumers can determine the vehicle’s recall status (</a:t>
            </a:r>
            <a:r>
              <a:rPr lang="en-US" sz="2000" dirty="0">
                <a:hlinkClick r:id="rId2"/>
              </a:rPr>
              <a:t>https://vinrcl.safercar.gov/vin/</a:t>
            </a:r>
            <a:r>
              <a:rPr lang="en-US" sz="2000" dirty="0"/>
              <a:t>); </a:t>
            </a:r>
            <a:r>
              <a:rPr lang="en-US" sz="2000" u="sng" dirty="0"/>
              <a:t>and</a:t>
            </a:r>
          </a:p>
          <a:p>
            <a:pPr marL="914400" lvl="2" indent="-457200">
              <a:buClr>
                <a:srgbClr val="C00000"/>
              </a:buClr>
              <a:buNone/>
            </a:pPr>
            <a:r>
              <a:rPr lang="en-US" sz="2000" dirty="0">
                <a:solidFill>
                  <a:srgbClr val="C00000"/>
                </a:solidFill>
              </a:rPr>
              <a:t>2)</a:t>
            </a:r>
            <a:r>
              <a:rPr lang="en-US" sz="2000" dirty="0"/>
              <a:t>	If dealer receives written notification from a manufacturer that a used vehicle is subject to an open safety recall, clearly and conspicuously provide that notice – or a document w/ the same info in substantially the same format – to the consumer prior to consummation of the sale.</a:t>
            </a:r>
          </a:p>
          <a:p>
            <a:pPr marL="857122" lvl="1" indent="-457200">
              <a:buFont typeface="+mj-lt"/>
              <a:buAutoNum type="arabicParenR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107754"/>
            <a:ext cx="457200" cy="460843"/>
          </a:xfrm>
          <a:prstGeom prst="rect">
            <a:avLst/>
          </a:prstGeom>
        </p:spPr>
        <p:txBody>
          <a:bodyPr/>
          <a:lstStyle/>
          <a:p>
            <a:pPr algn="ctr"/>
            <a:fld id="{01B49632-E5A2-7F41-8AA7-3CFE8A6FB90B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algn="ctr"/>
              <a:t>9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DA Theme Colors">
      <a:dk1>
        <a:srgbClr val="343333"/>
      </a:dk1>
      <a:lt1>
        <a:sysClr val="window" lastClr="FFFFFF"/>
      </a:lt1>
      <a:dk2>
        <a:srgbClr val="7D868C"/>
      </a:dk2>
      <a:lt2>
        <a:srgbClr val="EEECE1"/>
      </a:lt2>
      <a:accent1>
        <a:srgbClr val="B21E28"/>
      </a:accent1>
      <a:accent2>
        <a:srgbClr val="F9A01B"/>
      </a:accent2>
      <a:accent3>
        <a:srgbClr val="009BDE"/>
      </a:accent3>
      <a:accent4>
        <a:srgbClr val="242D69"/>
      </a:accent4>
      <a:accent5>
        <a:srgbClr val="006098"/>
      </a:accent5>
      <a:accent6>
        <a:srgbClr val="6D6E6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</TotalTime>
  <Words>126</Words>
  <Application>Microsoft Office PowerPoint</Application>
  <PresentationFormat>On-screen Show (4:3)</PresentationFormat>
  <Paragraphs>25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Trade Gothic LT Std</vt:lpstr>
      <vt:lpstr>Trade Gothic LT Std Bold 2</vt:lpstr>
      <vt:lpstr>Office Theme</vt:lpstr>
      <vt:lpstr>Vehicle Recalls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FTC Advertising Enforcement/Recalls</vt:lpstr>
      <vt:lpstr>What It Involved</vt:lpstr>
      <vt:lpstr>FTC’s Proposed Remedy</vt:lpstr>
      <vt:lpstr>PowerPoint Presentation</vt:lpstr>
    </vt:vector>
  </TitlesOfParts>
  <Company>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Gallagher</dc:creator>
  <cp:lastModifiedBy>Koblenz, Andy</cp:lastModifiedBy>
  <cp:revision>340</cp:revision>
  <cp:lastPrinted>2015-11-13T14:10:29Z</cp:lastPrinted>
  <dcterms:created xsi:type="dcterms:W3CDTF">2015-11-06T17:50:53Z</dcterms:created>
  <dcterms:modified xsi:type="dcterms:W3CDTF">2016-09-07T16:23:07Z</dcterms:modified>
</cp:coreProperties>
</file>